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2400" b="1" dirty="0" smtClean="0"/>
              <a:t>ربعا : </a:t>
            </a:r>
            <a:r>
              <a:rPr lang="ar-SA" sz="2400" b="1" dirty="0" smtClean="0"/>
              <a:t>كيفية </a:t>
            </a:r>
            <a:r>
              <a:rPr lang="ar-SA" sz="2400" b="1" dirty="0"/>
              <a:t>كتابة الخطة للحوسبة؟ </a:t>
            </a:r>
            <a:r>
              <a:rPr lang="ar-JO" sz="2400" b="1" dirty="0" smtClean="0"/>
              <a:t/>
            </a:r>
            <a:br>
              <a:rPr lang="ar-JO" sz="2400" b="1" dirty="0" smtClean="0"/>
            </a:br>
            <a:r>
              <a:rPr lang="ar-SA" sz="2400" b="1" dirty="0" smtClean="0"/>
              <a:t>كتابة </a:t>
            </a:r>
            <a:r>
              <a:rPr lang="ar-SA" sz="2400" b="1" dirty="0"/>
              <a:t>الخطة الإستراتيجية للحوسبة</a:t>
            </a:r>
            <a:r>
              <a:rPr lang="en-US" sz="2400" b="1" dirty="0"/>
              <a:t>)</a:t>
            </a:r>
            <a:br>
              <a:rPr lang="en-US" sz="2400" b="1" dirty="0"/>
            </a:br>
            <a:endParaRPr lang="ar-JO" sz="2400" dirty="0"/>
          </a:p>
        </p:txBody>
      </p:sp>
      <p:sp>
        <p:nvSpPr>
          <p:cNvPr id="3" name="عنصر نائب للمحتوى 2"/>
          <p:cNvSpPr>
            <a:spLocks noGrp="1"/>
          </p:cNvSpPr>
          <p:nvPr>
            <p:ph idx="1"/>
          </p:nvPr>
        </p:nvSpPr>
        <p:spPr/>
        <p:txBody>
          <a:bodyPr>
            <a:normAutofit fontScale="62500" lnSpcReduction="20000"/>
          </a:bodyPr>
          <a:lstStyle/>
          <a:p>
            <a:r>
              <a:rPr lang="ar-SA" b="1" dirty="0"/>
              <a:t>بعد تحديد الأولويات تبدأ مرحلة كتابة الخطة والتي تتضمن الآتي:</a:t>
            </a:r>
            <a:br>
              <a:rPr lang="ar-SA" b="1" dirty="0"/>
            </a:br>
            <a:r>
              <a:rPr lang="ar-SA" b="1" dirty="0"/>
              <a:t>تتركز الخطة على ثلاثة عناصر أساسية هي :</a:t>
            </a:r>
            <a:br>
              <a:rPr lang="ar-SA" b="1" dirty="0"/>
            </a:br>
            <a:r>
              <a:rPr lang="ar-SA" b="1" dirty="0"/>
              <a:t>1- فقرة افتتاحية تتضمن هدف المكتبة وغايتها Mission Statement وطبعاً تتضمن عبارات توضح طبيعة عمل المكتبة ولماذا هي موجودة وماذا تعمل. كما من الضروري معرفة وتفهم هدف وغاية المؤسسة الأم التي هي ( أي المكتبة) جزء منها.</a:t>
            </a:r>
            <a:br>
              <a:rPr lang="ar-SA" b="1" dirty="0"/>
            </a:br>
            <a:r>
              <a:rPr lang="ar-SA" b="1" dirty="0"/>
              <a:t>2- الأهداف والأغراض المحددة التي تنطلق من الهدف أو الغاية العامة للمكتبة goals مثال : تهدف المكتبة إلى توفير الإتاحة إلى مصادر معلومات إلكترونية أكثر فائدة وتفاعل مع رغبات المستفيدين. أو تهدف المكتبة من خلال حوسبة إجراءاتها إلى استثمار مصادرها المالية بأسلوب أكثر فاعلية باعتماد إدارة الموارد الحديثة لتحقيق مبدأ Cost/effectiveness ( القيمة/الفائدة).</a:t>
            </a:r>
            <a:br>
              <a:rPr lang="ar-SA" b="1" dirty="0"/>
            </a:br>
            <a:r>
              <a:rPr lang="ar-SA" b="1" dirty="0"/>
              <a:t>3- الدوافع والغايات المعروفة بالـ Objectives وهي غايات محدودة قصيرة المدى يمكن تنفيذها وتحقيقها كجزء من الغايات والأهداف الأكبرgoals فمثلاً إذا كانت goals هو إتاحة لأعداد أكبر من قواعد البيانات فإن objectives ستكون عبارة عن سلسلة من الإيضاحات حول بالضبط ما هو العدد، الأنواع ومتى ستكون جاهزة للاستخدام؟</a:t>
            </a:r>
            <a:br>
              <a:rPr lang="ar-SA" b="1" dirty="0"/>
            </a:br>
            <a:r>
              <a:rPr lang="ar-SA" b="1" dirty="0"/>
              <a:t>4- العمل والتنفيذ (Actions ):</a:t>
            </a:r>
            <a:br>
              <a:rPr lang="ar-SA" b="1" dirty="0"/>
            </a:br>
            <a:r>
              <a:rPr lang="ar-SA" b="1" dirty="0"/>
              <a:t>وهي عبارة عن فعاليات يمكن قياسها زمنياً. بمعنى أخر تتضمن الوقت ووضع الجدول الزمني لتنفيذ النقاط 1،2،3.</a:t>
            </a:r>
            <a:br>
              <a:rPr lang="ar-SA" b="1" dirty="0"/>
            </a:br>
            <a:endParaRPr lang="ar-JO" dirty="0"/>
          </a:p>
        </p:txBody>
      </p:sp>
    </p:spTree>
    <p:extLst>
      <p:ext uri="{BB962C8B-B14F-4D97-AF65-F5344CB8AC3E}">
        <p14:creationId xmlns:p14="http://schemas.microsoft.com/office/powerpoint/2010/main" val="76957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2800" b="1" dirty="0" smtClean="0"/>
              <a:t>خامسا : </a:t>
            </a:r>
            <a:r>
              <a:rPr lang="ar-SA" sz="2800" b="1" dirty="0" smtClean="0"/>
              <a:t>تسعير </a:t>
            </a:r>
            <a:r>
              <a:rPr lang="ar-SA" sz="2800" b="1" dirty="0"/>
              <a:t>فقرات الخطة التكنولوجية ( الأساسية):</a:t>
            </a:r>
            <a:br>
              <a:rPr lang="ar-SA" sz="2800" b="1" dirty="0"/>
            </a:br>
            <a:endParaRPr lang="ar-JO" sz="2800" dirty="0"/>
          </a:p>
        </p:txBody>
      </p:sp>
      <p:sp>
        <p:nvSpPr>
          <p:cNvPr id="3" name="عنصر نائب للمحتوى 2"/>
          <p:cNvSpPr>
            <a:spLocks noGrp="1"/>
          </p:cNvSpPr>
          <p:nvPr>
            <p:ph idx="1"/>
          </p:nvPr>
        </p:nvSpPr>
        <p:spPr/>
        <p:txBody>
          <a:bodyPr>
            <a:normAutofit fontScale="85000" lnSpcReduction="20000"/>
          </a:bodyPr>
          <a:lstStyle/>
          <a:p>
            <a:r>
              <a:rPr lang="ar-SA" b="1" dirty="0"/>
              <a:t>على الرغم من تفاوت الفقرات في الخطة التكنولوجية التي يمكن تحديد كلفتها، إلا أننا سنقوم بحصرها ضمن (8) فقرات تشمل الجوانب المالية لتنصيب وتشغيل نظام مكتبة محوسب:</a:t>
            </a:r>
            <a:br>
              <a:rPr lang="ar-SA" b="1" dirty="0"/>
            </a:br>
            <a:r>
              <a:rPr lang="ar-SA" b="1" dirty="0"/>
              <a:t>1- كلفة التخطيط (وضع الخطة) والاستشارات.</a:t>
            </a:r>
            <a:br>
              <a:rPr lang="ar-SA" b="1" dirty="0"/>
            </a:br>
            <a:r>
              <a:rPr lang="ar-SA" b="1" dirty="0"/>
              <a:t>2- كلفة تجهيز المستلزمات الآلية (الأجهزة +البرمجيات)</a:t>
            </a:r>
            <a:br>
              <a:rPr lang="ar-SA" b="1" dirty="0"/>
            </a:br>
            <a:r>
              <a:rPr lang="ar-SA" b="1" dirty="0"/>
              <a:t>3- كلفة تجهيز مستلزمات نظام محوسب شبكي (Net work) من أجهزة وبرمجيات وكبلات.</a:t>
            </a:r>
            <a:br>
              <a:rPr lang="ar-SA" b="1" dirty="0"/>
            </a:br>
            <a:r>
              <a:rPr lang="ar-SA" b="1" dirty="0"/>
              <a:t>4- كلفة الاتصالات عن بعد.</a:t>
            </a:r>
            <a:br>
              <a:rPr lang="ar-SA" b="1" dirty="0"/>
            </a:br>
            <a:r>
              <a:rPr lang="ar-SA" b="1" dirty="0"/>
              <a:t>5- كلفة تحويل الملفات والبيانات اليدوية إلى ملفات مقروءة آلياً.</a:t>
            </a:r>
            <a:br>
              <a:rPr lang="ar-SA" b="1" dirty="0"/>
            </a:br>
            <a:r>
              <a:rPr lang="ar-SA" b="1" dirty="0"/>
              <a:t>6- كلفة الإتاحة والاشتراك مع قواعد بيانات خارجية.</a:t>
            </a:r>
            <a:br>
              <a:rPr lang="ar-SA" b="1" dirty="0"/>
            </a:br>
            <a:r>
              <a:rPr lang="ar-SA" b="1" dirty="0"/>
              <a:t>7- الكلفة المستمرة للحوسبة / بضمنها الأوامة والصيانة.</a:t>
            </a:r>
            <a:br>
              <a:rPr lang="ar-SA" b="1" dirty="0"/>
            </a:br>
            <a:r>
              <a:rPr lang="ar-SA" b="1" dirty="0"/>
              <a:t>8- كلفة تحديث الأجهزة والبرمجيات والحوسبة ككل والإضافات.</a:t>
            </a:r>
            <a:br>
              <a:rPr lang="ar-SA" b="1" dirty="0"/>
            </a:br>
            <a:endParaRPr lang="ar-JO" dirty="0"/>
          </a:p>
        </p:txBody>
      </p:sp>
    </p:spTree>
    <p:extLst>
      <p:ext uri="{BB962C8B-B14F-4D97-AF65-F5344CB8AC3E}">
        <p14:creationId xmlns:p14="http://schemas.microsoft.com/office/powerpoint/2010/main" val="460590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r>
              <a:rPr lang="ar-SA" b="1" dirty="0"/>
              <a:t>إن خطة الحوسبة في المكتبة تعرف أيضا بـAutomated Library Management System</a:t>
            </a:r>
            <a:br>
              <a:rPr lang="ar-SA" b="1" dirty="0"/>
            </a:br>
            <a:r>
              <a:rPr lang="ar-SA" b="1" dirty="0"/>
              <a:t>وهناك من يقسمها أيضاً إلى:</a:t>
            </a:r>
            <a:br>
              <a:rPr lang="ar-SA" b="1" dirty="0"/>
            </a:br>
            <a:r>
              <a:rPr lang="ar-SA" b="1" dirty="0"/>
              <a:t>1- الخطة العملية : والتي تهتم بالجوانب الفنية والتخصصية لآلية عمل الإجراءات والأقسام كالفهرسة والتكثيف والإعارة.. الخ.</a:t>
            </a:r>
            <a:br>
              <a:rPr lang="ar-SA" b="1" dirty="0"/>
            </a:br>
            <a:r>
              <a:rPr lang="ar-SA" b="1" dirty="0"/>
              <a:t>2- الخطة التكنولوجية : والتي تهتم بالجوانب التكنولوجية في الخطة مثل اختيار الأجهزة والبرمجيات وكلفتها وتطابقها مع الخطة العملية.</a:t>
            </a:r>
            <a:br>
              <a:rPr lang="ar-SA" b="1" dirty="0"/>
            </a:br>
            <a:r>
              <a:rPr lang="ar-SA" b="1"/>
              <a:t>إن تحديد الاحتياجات، والذي يجب أن يحدد حين اتخاذ قرار التحول إلى النظام المحوسب يعرف ايضاً بـ(O/R) أو خطة (O/R) ( متطلبات العمليات) Operational Requirements وهي وثيقة أو خطة عمل يجب أن تضم الفقرات التالية:</a:t>
            </a:r>
            <a:br>
              <a:rPr lang="ar-SA" b="1"/>
            </a:br>
            <a:endParaRPr lang="ar-JO"/>
          </a:p>
        </p:txBody>
      </p:sp>
    </p:spTree>
    <p:extLst>
      <p:ext uri="{BB962C8B-B14F-4D97-AF65-F5344CB8AC3E}">
        <p14:creationId xmlns:p14="http://schemas.microsoft.com/office/powerpoint/2010/main" val="1793349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r>
              <a:rPr lang="ar-SA" b="1" dirty="0" smtClean="0"/>
              <a:t>1- </a:t>
            </a:r>
            <a:r>
              <a:rPr lang="ar-SA" b="1" dirty="0"/>
              <a:t>معلومات أساسية عن المؤسسة الأم والمكتبة وخدماتها تعتمد كخلفية معلوماتية عن اتجاهات وأهداف المؤسسة والمكتبة.</a:t>
            </a:r>
            <a:br>
              <a:rPr lang="ar-SA" b="1" dirty="0"/>
            </a:br>
            <a:r>
              <a:rPr lang="ar-SA" b="1" dirty="0"/>
              <a:t>2- تفصيلات عن الفعاليات والنشاطات التي ترغب المكتبة في حوسبتها مرتبة حسب الأولويات (الأهمية).</a:t>
            </a:r>
            <a:br>
              <a:rPr lang="ar-SA" b="1" dirty="0"/>
            </a:br>
            <a:r>
              <a:rPr lang="ar-SA" b="1" dirty="0"/>
              <a:t>3- تفصيلات حول بيئة العمل لتنفيذ النظام من كافة النواحي التقنية ثم أدوات العمل المعيارية مثل تركيبات الإدخال MARC / التركيبة الاروتية.. الخ ، بروتوكولات الاتصال/ تعليمات أمن المعلومات والسلامة.</a:t>
            </a:r>
            <a:br>
              <a:rPr lang="ar-SA" b="1" dirty="0"/>
            </a:br>
            <a:r>
              <a:rPr lang="ar-SA" b="1" dirty="0"/>
              <a:t>4- قواعد البيانات / حجمها من حيث الحد الأقصى للتسجيلات.</a:t>
            </a:r>
            <a:br>
              <a:rPr lang="ar-SA" b="1" dirty="0"/>
            </a:br>
            <a:r>
              <a:rPr lang="ar-SA" b="1" dirty="0"/>
              <a:t>5- عدد الطرفيات المطلوبة .</a:t>
            </a:r>
            <a:br>
              <a:rPr lang="ar-SA" b="1" dirty="0"/>
            </a:br>
            <a:r>
              <a:rPr lang="ar-SA" b="1" dirty="0"/>
              <a:t>6- جدول زمني لتنفيذ البرنامج والبرامج الفرعية.</a:t>
            </a:r>
            <a:br>
              <a:rPr lang="ar-SA" b="1" dirty="0"/>
            </a:br>
            <a:r>
              <a:rPr lang="ar-SA" b="1" dirty="0"/>
              <a:t>الدعم التقني والفني والتدريب من قبل الشركة أو المجهز ( النظم الجاهزة). </a:t>
            </a:r>
            <a:endParaRPr lang="ar-JO" dirty="0"/>
          </a:p>
        </p:txBody>
      </p:sp>
    </p:spTree>
    <p:extLst>
      <p:ext uri="{BB962C8B-B14F-4D97-AF65-F5344CB8AC3E}">
        <p14:creationId xmlns:p14="http://schemas.microsoft.com/office/powerpoint/2010/main" val="392880543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86</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ربعا : كيفية كتابة الخطة للحوسبة؟  كتابة الخطة الإستراتيجية للحوسبة) </vt:lpstr>
      <vt:lpstr>خامسا : تسعير فقرات الخطة التكنولوجية ( الأساسية):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gega</dc:creator>
  <cp:lastModifiedBy>gega</cp:lastModifiedBy>
  <cp:revision>2</cp:revision>
  <dcterms:created xsi:type="dcterms:W3CDTF">2019-12-19T16:49:15Z</dcterms:created>
  <dcterms:modified xsi:type="dcterms:W3CDTF">2019-12-19T17:49:17Z</dcterms:modified>
</cp:coreProperties>
</file>